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3" d="100"/>
          <a:sy n="83" d="100"/>
        </p:scale>
        <p:origin x="-1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40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358D7-B2EE-9FA7-8B1B-8333FC4B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DAB5E-9B72-D738-3613-3AADFBA8E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ECE11-C61C-F058-D7FA-3B3E606CB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380E8-FE4D-3CCB-CC50-392AB1678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32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ibin.prathap@e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VeritasGraph: Sovereign GraphRAG for the Enterprise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Welcome to the future of Retrieval-Augmented Generation. We are moving beyond simple chatbots to build production-grade, verifiable, and sovereign AI systems. Introducing a framework designed to solve the "black box" problem in modern AI.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632" y="527685"/>
            <a:ext cx="4897755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Roadmap &amp; Call to Action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32" y="1511141"/>
            <a:ext cx="6409492" cy="64094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6897" y="1467922"/>
            <a:ext cx="6409492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VeritasGraph is open source and available on GitHub today. We are moving fast to build systems we can actually trust. Join us in moving beyond black-box AI.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556897" y="2604968"/>
            <a:ext cx="191810" cy="1182291"/>
          </a:xfrm>
          <a:prstGeom prst="roundRect">
            <a:avLst>
              <a:gd name="adj" fmla="val 42024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940516" y="2796778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Available Now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40516" y="3288387"/>
            <a:ext cx="6025872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Core graph construction, hybrid retrieval, and Docker deployment.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844671" y="3979069"/>
            <a:ext cx="191810" cy="1489353"/>
          </a:xfrm>
          <a:prstGeom prst="roundRect">
            <a:avLst>
              <a:gd name="adj" fmla="val 42024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28290" y="4170878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Coming Soon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228290" y="4662488"/>
            <a:ext cx="573809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graph analytics for community detection (Microsoft GraphRAG approach).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8132564" y="5660231"/>
            <a:ext cx="191810" cy="1489353"/>
          </a:xfrm>
          <a:prstGeom prst="roundRect">
            <a:avLst>
              <a:gd name="adj" fmla="val 42024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16183" y="5852041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Vision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516183" y="6343650"/>
            <a:ext cx="5450205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Agentic Frameworks to automatically decompose complex queries into sub-tasks.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68941-C023-AD8B-1770-DE7494A2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CB3068-F9FB-4E2E-4488-6E12D3F31922}"/>
              </a:ext>
            </a:extLst>
          </p:cNvPr>
          <p:cNvSpPr/>
          <p:nvPr/>
        </p:nvSpPr>
        <p:spPr>
          <a:xfrm>
            <a:off x="671632" y="527685"/>
            <a:ext cx="4897755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Roadmap &amp; Call to Action</a:t>
            </a:r>
            <a:endParaRPr lang="en-US" sz="30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C769332-2E9F-002D-73BD-A1AA73C3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32" y="1511141"/>
            <a:ext cx="6409492" cy="6409492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CE1CBC56-F206-D971-3362-F7112633F72C}"/>
              </a:ext>
            </a:extLst>
          </p:cNvPr>
          <p:cNvSpPr/>
          <p:nvPr/>
        </p:nvSpPr>
        <p:spPr>
          <a:xfrm>
            <a:off x="7556897" y="1467922"/>
            <a:ext cx="6409492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VeritasGraph is open source and available on GitHub today. We are moving fast to build systems we can actually trust. Join us in moving beyond black-box AI.</a:t>
            </a:r>
            <a:endParaRPr lang="en-US" sz="15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1EFB162-7614-8FFD-F391-9D1B8822FCEA}"/>
              </a:ext>
            </a:extLst>
          </p:cNvPr>
          <p:cNvSpPr/>
          <p:nvPr/>
        </p:nvSpPr>
        <p:spPr>
          <a:xfrm>
            <a:off x="7556897" y="2604968"/>
            <a:ext cx="191810" cy="1182291"/>
          </a:xfrm>
          <a:prstGeom prst="roundRect">
            <a:avLst>
              <a:gd name="adj" fmla="val 42024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9D7C549-DEAF-CD47-3A96-AC5848073F4A}"/>
              </a:ext>
            </a:extLst>
          </p:cNvPr>
          <p:cNvSpPr/>
          <p:nvPr/>
        </p:nvSpPr>
        <p:spPr>
          <a:xfrm>
            <a:off x="7940516" y="2796778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Available Now</a:t>
            </a:r>
            <a:endParaRPr lang="en-US" sz="18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749E5B1-E5F5-771E-54C2-2F904282FF6C}"/>
              </a:ext>
            </a:extLst>
          </p:cNvPr>
          <p:cNvSpPr/>
          <p:nvPr/>
        </p:nvSpPr>
        <p:spPr>
          <a:xfrm>
            <a:off x="7940516" y="3288387"/>
            <a:ext cx="6025872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Core graph construction, hybrid retrieval, and Docker deployment.</a:t>
            </a:r>
            <a:endParaRPr lang="en-US" sz="15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89FAFAF1-78EB-A224-4D9C-75D8E28B9B10}"/>
              </a:ext>
            </a:extLst>
          </p:cNvPr>
          <p:cNvSpPr/>
          <p:nvPr/>
        </p:nvSpPr>
        <p:spPr>
          <a:xfrm>
            <a:off x="7844671" y="3979069"/>
            <a:ext cx="191810" cy="1489353"/>
          </a:xfrm>
          <a:prstGeom prst="roundRect">
            <a:avLst>
              <a:gd name="adj" fmla="val 42024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CCDB98D-516C-4574-EEFA-33B6E9909078}"/>
              </a:ext>
            </a:extLst>
          </p:cNvPr>
          <p:cNvSpPr/>
          <p:nvPr/>
        </p:nvSpPr>
        <p:spPr>
          <a:xfrm>
            <a:off x="8228290" y="4170878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Coming Soon</a:t>
            </a:r>
            <a:endParaRPr lang="en-US" sz="18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C40E7EB-9271-D196-585F-993750C39B12}"/>
              </a:ext>
            </a:extLst>
          </p:cNvPr>
          <p:cNvSpPr/>
          <p:nvPr/>
        </p:nvSpPr>
        <p:spPr>
          <a:xfrm>
            <a:off x="8228290" y="4662488"/>
            <a:ext cx="573809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graph analytics for community detection (Microsoft GraphRAG approach).</a:t>
            </a:r>
            <a:endParaRPr lang="en-US" sz="15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8CC22FD-6307-43CC-F295-4F89C14F9301}"/>
              </a:ext>
            </a:extLst>
          </p:cNvPr>
          <p:cNvSpPr/>
          <p:nvPr/>
        </p:nvSpPr>
        <p:spPr>
          <a:xfrm>
            <a:off x="8132564" y="5660231"/>
            <a:ext cx="191810" cy="1489353"/>
          </a:xfrm>
          <a:prstGeom prst="roundRect">
            <a:avLst>
              <a:gd name="adj" fmla="val 42024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FBF1CFF-15F8-3F66-F860-6094CFA2F3D0}"/>
              </a:ext>
            </a:extLst>
          </p:cNvPr>
          <p:cNvSpPr/>
          <p:nvPr/>
        </p:nvSpPr>
        <p:spPr>
          <a:xfrm>
            <a:off x="8516183" y="5852041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Vision</a:t>
            </a:r>
            <a:endParaRPr lang="en-US" sz="18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B134C54-3C2F-5C70-8392-EB7E1BC47AA9}"/>
              </a:ext>
            </a:extLst>
          </p:cNvPr>
          <p:cNvSpPr/>
          <p:nvPr/>
        </p:nvSpPr>
        <p:spPr>
          <a:xfrm>
            <a:off x="8516183" y="6343650"/>
            <a:ext cx="5450205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Agentic Frameworks to automatically decompose complex queries into sub-tasks.</a:t>
            </a:r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3944CA-A35C-2A46-1517-76BABC6E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94" y="44416"/>
            <a:ext cx="13558988" cy="81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4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6464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Shape 1"/>
          <p:cNvSpPr/>
          <p:nvPr/>
        </p:nvSpPr>
        <p:spPr>
          <a:xfrm>
            <a:off x="6280190" y="2994303"/>
            <a:ext cx="7556421" cy="1438870"/>
          </a:xfrm>
          <a:prstGeom prst="roundRect">
            <a:avLst>
              <a:gd name="adj" fmla="val 1016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81C9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994303"/>
            <a:ext cx="121920" cy="1438870"/>
          </a:xfrm>
          <a:prstGeom prst="roundRect">
            <a:avLst>
              <a:gd name="adj" fmla="val 78139"/>
            </a:avLst>
          </a:prstGeom>
          <a:solidFill>
            <a:srgbClr val="481C9E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25159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Questions?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628924" y="381297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I'd love to hear from you and discuss how we can work together.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915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in Touch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54962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Bibin Prathap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0632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bibinprathap@email.com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915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More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42721" y="54962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Visit my website for portfolio and additional information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4261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bibinprathap.com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344" y="516493"/>
            <a:ext cx="9094827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Enterprise AI "Gold Rush" &amp; The Trust Barrier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57344" y="1436608"/>
            <a:ext cx="6428780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Organizations everywhere are rushing to deploy RAG solutions. However, serious enterprise deployment often hits a critical wall: </a:t>
            </a: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Trust</a:t>
            </a: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Without transparency, even the most powerful model is a liability.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7344" y="2549009"/>
            <a:ext cx="6428780" cy="1172408"/>
          </a:xfrm>
          <a:prstGeom prst="roundRect">
            <a:avLst>
              <a:gd name="adj" fmla="val 6728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52726" y="2744391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Reasoning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52726" y="3225641"/>
            <a:ext cx="603801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Standard models struggle to connect disparate facts across documents.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7344" y="3909179"/>
            <a:ext cx="6428780" cy="1172408"/>
          </a:xfrm>
          <a:prstGeom prst="roundRect">
            <a:avLst>
              <a:gd name="adj" fmla="val 6728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52726" y="4104561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Attribution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52726" y="4585811"/>
            <a:ext cx="603801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cannot audit where the answer came from or verify its accuracy.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57344" y="5269349"/>
            <a:ext cx="6428780" cy="1172408"/>
          </a:xfrm>
          <a:prstGeom prst="roundRect">
            <a:avLst>
              <a:gd name="adj" fmla="val 6728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52726" y="5464731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Sovereignty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52726" y="5945981"/>
            <a:ext cx="603801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Reliance on external APIs exposes sensitive corporate IP to third parties.</a:t>
            </a:r>
            <a:endParaRPr lang="en-US" sz="14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896" y="1478875"/>
            <a:ext cx="6428780" cy="6428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70428"/>
            <a:ext cx="8662154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Limitation of "Baseline" Vector Search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5924" y="1503759"/>
            <a:ext cx="1317855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Standard RAG is excellent at finding a needle in a haystack, provided the answer exists explicitly in one paragraph. It fails when the answer requires 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Multi-Hop Reasoning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across different documents.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4" y="2400657"/>
            <a:ext cx="6459617" cy="39922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5924" y="6600349"/>
            <a:ext cx="27097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Vector Blindspot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5924" y="7048857"/>
            <a:ext cx="6459617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a user asks how "Project A" relates to a "Patent in Project B," a vector database sees two unrelated documents. It cannot intuitively "connect the dots" between separated entities.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740" y="2400657"/>
            <a:ext cx="6459736" cy="39924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4740" y="6600468"/>
            <a:ext cx="288678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Hallucination Risk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4740" y="7048976"/>
            <a:ext cx="6459736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When context is missing, LLMs fill the gaps with hallucinations. In an enterprise setting, a plausible but false answer is more dangerous than no answer at all.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632" y="527685"/>
            <a:ext cx="10074354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New Architecture: The Sovereign Knowledge Asset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32" y="1511141"/>
            <a:ext cx="6409492" cy="64094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6897" y="1467922"/>
            <a:ext cx="6409492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VeritasGraph isn't just about retrieving text; it's about building a </a:t>
            </a:r>
            <a:r>
              <a:rPr lang="en-US" sz="15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Sovereign Knowledge Asset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that lives entirely within your infrastructure. We provide transparent, auditable reasoning paths for every claim.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748826" y="2892743"/>
            <a:ext cx="191810" cy="894398"/>
          </a:xfrm>
          <a:prstGeom prst="roundRect">
            <a:avLst>
              <a:gd name="adj" fmla="val 42024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56897" y="2766893"/>
            <a:ext cx="575667" cy="575667"/>
          </a:xfrm>
          <a:prstGeom prst="roundRect">
            <a:avLst>
              <a:gd name="adj" fmla="val 79421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0843" y="2910840"/>
            <a:ext cx="287774" cy="2877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24374" y="2796778"/>
            <a:ext cx="2540675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Private Infrastructure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24374" y="3288387"/>
            <a:ext cx="564201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Operates 100% on-premise or in your private cloud.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8036600" y="4266843"/>
            <a:ext cx="191810" cy="894398"/>
          </a:xfrm>
          <a:prstGeom prst="roundRect">
            <a:avLst>
              <a:gd name="adj" fmla="val 42024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844671" y="4140994"/>
            <a:ext cx="575667" cy="575667"/>
          </a:xfrm>
          <a:prstGeom prst="roundRect">
            <a:avLst>
              <a:gd name="adj" fmla="val 79421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8618" y="4284940"/>
            <a:ext cx="287774" cy="2877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612148" y="4170878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Graph-Based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8612148" y="4662488"/>
            <a:ext cx="535424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Leverages Neo4j to map relationships, not just similarity.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8324493" y="5640943"/>
            <a:ext cx="191810" cy="894398"/>
          </a:xfrm>
          <a:prstGeom prst="roundRect">
            <a:avLst>
              <a:gd name="adj" fmla="val 42024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132564" y="5515094"/>
            <a:ext cx="575667" cy="575667"/>
          </a:xfrm>
          <a:prstGeom prst="roundRect">
            <a:avLst>
              <a:gd name="adj" fmla="val 79421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6511" y="5659041"/>
            <a:ext cx="287774" cy="28777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900041" y="5544979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Auditable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8900041" y="6036588"/>
            <a:ext cx="506634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Every output traces back to a specific source document.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53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900" y="3154680"/>
            <a:ext cx="8182928" cy="516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Stage 1: Knowledge Graph Construction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23900" y="3981807"/>
            <a:ext cx="13182600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move beyond simple text chunking. Our pipeline transforms unstructured data into a structured intelligence layer using advanced entity extraction.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5496639"/>
            <a:ext cx="4256246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0712" y="6323886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Ingestion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30712" y="6770965"/>
            <a:ext cx="3842623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Raw PDFs, text files, and documentation are ingested into the system.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958" y="5186363"/>
            <a:ext cx="4256365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93769" y="6013609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Extraction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393769" y="6460688"/>
            <a:ext cx="3842742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LLM analyzes the text to identify key entities (people, projects, dates) and the semantic relationships between them.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135" y="4876205"/>
            <a:ext cx="4256365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56946" y="5703451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Structuring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856946" y="6150531"/>
            <a:ext cx="3842742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insights are committed to a Neo4j database, creating a rich graph of interconnected knowledge.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822948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Stage 2: The Hybrid Retrieval Engine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21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answer complex, holistic questions, VeritasGraph employs a dual-approach strategy that captures both semantic similarity and structural relationships.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326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Vector Entry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16435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use Vector Search to identify the most relevant "entry nodes" in the graph based on the user's query.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1411" y="4671060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008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 Traversal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499366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"walks" the edges of the graph from these entry points, discovering hidden connections vector search would miss.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0307" y="3719989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42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 Assembly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33386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Relevant nodes and edges are aggregated to form a comprehensive context window for the LLM.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4533" y="6446163"/>
            <a:ext cx="339328" cy="339328"/>
          </a:xfrm>
          <a:prstGeom prst="rect">
            <a:avLst/>
          </a:prstGeom>
        </p:spPr>
      </p:pic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EE9F44DF-38E3-468C-EA1B-EC5F4F33DB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5933" y="4544641"/>
            <a:ext cx="798413" cy="11976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9347716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Stage 3: Reasoning with LoRA-Tuned Models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03058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Generic models are often too broad. VeritasGraph is optimized for use with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LoRA-Tuned LLMs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(Low-Rank Adaptation), specifically fine-tuned for logical reasoning and strict adherence to context.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3425" y="2797493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Local Efficiency: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optimized to run on consumer hardware or standard enterprise servers.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3541395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Specialized Tuning: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Models like Llama 3 are tuned specifically for citation and graph interpretation.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4285298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Reduced Latency: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Faster inference times compared to massive general-purpose models.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047" y="594003"/>
            <a:ext cx="6351151" cy="54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Stage 4: Verifiable Attribution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56047" y="1458039"/>
            <a:ext cx="7631906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is the cornerstone of the framework. We eliminate the "trust me, bro" aspect of AI. We provide a structured JSON output containing the provenance of every fact.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6047" y="2737604"/>
            <a:ext cx="3707963" cy="2342078"/>
          </a:xfrm>
          <a:prstGeom prst="roundRect">
            <a:avLst>
              <a:gd name="adj" fmla="val 6247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81C9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25567" y="2737604"/>
            <a:ext cx="121920" cy="2342078"/>
          </a:xfrm>
          <a:prstGeom prst="roundRect">
            <a:avLst>
              <a:gd name="adj" fmla="val 74419"/>
            </a:avLst>
          </a:prstGeom>
          <a:solidFill>
            <a:srgbClr val="481C9E"/>
          </a:solidFill>
          <a:ln/>
        </p:spPr>
      </p:sp>
      <p:sp>
        <p:nvSpPr>
          <p:cNvPr id="7" name="Text 4"/>
          <p:cNvSpPr/>
          <p:nvPr/>
        </p:nvSpPr>
        <p:spPr>
          <a:xfrm>
            <a:off x="1093946" y="2984063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Traceable Claims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93946" y="3451146"/>
            <a:ext cx="3123605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the model states "X causes Y," it points exactly to the document and paragraph where it learned that fact.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79990" y="2737604"/>
            <a:ext cx="3707963" cy="2342078"/>
          </a:xfrm>
          <a:prstGeom prst="roundRect">
            <a:avLst>
              <a:gd name="adj" fmla="val 6247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81C9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49510" y="2737604"/>
            <a:ext cx="121920" cy="2342078"/>
          </a:xfrm>
          <a:prstGeom prst="roundRect">
            <a:avLst>
              <a:gd name="adj" fmla="val 74419"/>
            </a:avLst>
          </a:prstGeom>
          <a:solidFill>
            <a:srgbClr val="481C9E"/>
          </a:solidFill>
          <a:ln/>
        </p:spPr>
      </p:sp>
      <p:sp>
        <p:nvSpPr>
          <p:cNvPr id="11" name="Text 8"/>
          <p:cNvSpPr/>
          <p:nvPr/>
        </p:nvSpPr>
        <p:spPr>
          <a:xfrm>
            <a:off x="5017889" y="2984063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 Provenance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017889" y="3451146"/>
            <a:ext cx="3123605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Developers receive structured data citing source nodes, ensuring easy integration into frontend UI audit trails.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6047" y="5295662"/>
            <a:ext cx="3707963" cy="2342078"/>
          </a:xfrm>
          <a:prstGeom prst="roundRect">
            <a:avLst>
              <a:gd name="adj" fmla="val 6247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81C9E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25567" y="5295662"/>
            <a:ext cx="121920" cy="2342078"/>
          </a:xfrm>
          <a:prstGeom prst="roundRect">
            <a:avLst>
              <a:gd name="adj" fmla="val 74419"/>
            </a:avLst>
          </a:prstGeom>
          <a:solidFill>
            <a:srgbClr val="481C9E"/>
          </a:solidFill>
          <a:ln/>
        </p:spPr>
      </p:sp>
      <p:sp>
        <p:nvSpPr>
          <p:cNvPr id="15" name="Text 12"/>
          <p:cNvSpPr/>
          <p:nvPr/>
        </p:nvSpPr>
        <p:spPr>
          <a:xfrm>
            <a:off x="1093946" y="5542121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Defensible AI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93946" y="6009203"/>
            <a:ext cx="3123605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 regulated industries, the ability to prove </a:t>
            </a:r>
            <a:r>
              <a:rPr lang="en-US" sz="17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why</a:t>
            </a: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 AI made a decision is mandatory, not optional.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1136"/>
            <a:ext cx="89776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"Five-Minute Magic" &amp; Total Sovereignty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917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Theory is great, but shipping code is better. We have designed an onboarding process that takes you from zero to a running GraphRAG instance in minutes via Docker.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7269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323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Gradio 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1357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built-in interface for immediate interaction and testing of your graph.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47269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323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Neo4j Database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81357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industry standard for graph databases, spun up automatically.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47269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323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Ollama API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81357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Local inference ensuring your data never leaves your secure environment.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794534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1E0C41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04" y="6123384"/>
            <a:ext cx="283488" cy="226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07802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Promise:</a:t>
            </a: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You own the model, you own the graph, and you own the data. No dependency on OpenAI or Anthropic.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992</Words>
  <Application>Microsoft Office PowerPoint</Application>
  <PresentationFormat>Custom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space ai</cp:lastModifiedBy>
  <cp:revision>4</cp:revision>
  <dcterms:created xsi:type="dcterms:W3CDTF">2025-12-10T14:59:56Z</dcterms:created>
  <dcterms:modified xsi:type="dcterms:W3CDTF">2025-12-11T08:10:56Z</dcterms:modified>
</cp:coreProperties>
</file>